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76;&#1080;&#1089;&#1082;%20&#1057;\&#1080;&#1089;&#1087;&#1086;&#1083;&#1085;&#1077;&#1085;&#1080;&#1077;%20&#1085;&#1072;%20&#1089;&#1072;&#1081;&#1090;\&#1088;&#1072;&#1079;&#1084;&#1077;&#1097;&#1077;&#1085;&#1080;&#1077;\&#1088;&#1072;&#1089;&#1095;&#1077;&#1090;%20&#1082;%20&#1087;&#1088;&#1077;&#1079;&#1077;&#1085;&#1090;&#1072;&#1094;&#1080;&#1080;%20&#1076;&#1086;&#1093;&#1086;&#1076;&#1099;%20&#1080;&#1085;&#1092;&#1086;&#1075;&#1088;&#1072;&#1092;&#1080;&#1082;&#1072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76;&#1080;&#1089;&#1082;%20&#1057;\&#1080;&#1089;&#1087;&#1086;&#1083;&#1085;&#1077;&#1085;&#1080;&#1077;%20&#1085;&#1072;%20&#1089;&#1072;&#1081;&#1090;\&#1088;&#1072;&#1079;&#1084;&#1077;&#1097;&#1077;&#1085;&#1080;&#1077;\&#1088;&#1072;&#1089;&#1095;&#1077;&#1090;%20&#1082;%20&#1087;&#1088;&#1077;&#1079;&#1077;&#1085;&#1090;&#1072;&#1094;&#1080;&#1080;%20&#1076;&#1086;&#1093;&#1086;&#1076;&#1099;%20&#1080;&#1085;&#1092;&#1086;&#1075;&#1088;&#1072;&#1092;&#1080;&#1082;&#1072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76;&#1080;&#1089;&#1082;%20&#1057;\&#1080;&#1089;&#1087;&#1086;&#1083;&#1085;&#1077;&#1085;&#1080;&#1077;%20&#1085;&#1072;%20&#1089;&#1072;&#1081;&#1090;\&#1088;&#1072;&#1079;&#1084;&#1077;&#1097;&#1077;&#1085;&#1080;&#1077;\&#1088;&#1072;&#1089;&#1095;&#1077;&#1090;%20&#1082;%20&#1087;&#1088;&#1077;&#1079;&#1077;&#1085;&#1090;&#1072;&#1094;&#1080;&#1080;%20&#1076;&#1086;&#1093;&#1086;&#1076;&#1099;%20&#1080;&#1085;&#1092;&#1086;&#1075;&#1088;&#1072;&#1092;&#1080;&#1082;&#107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Лист2!$A$2</c:f>
              <c:strCache>
                <c:ptCount val="1"/>
                <c:pt idx="0">
                  <c:v>доходы всего</c:v>
                </c:pt>
              </c:strCache>
            </c:strRef>
          </c:tx>
          <c:cat>
            <c:strRef>
              <c:f>Лист2!$B$1:$M$1</c:f>
              <c:strCache>
                <c:ptCount val="12"/>
                <c:pt idx="0">
                  <c:v>на 01.02. 2025</c:v>
                </c:pt>
                <c:pt idx="1">
                  <c:v>на 01.03. 2025</c:v>
                </c:pt>
                <c:pt idx="2">
                  <c:v>на 01.04. 2025</c:v>
                </c:pt>
                <c:pt idx="3">
                  <c:v>на 01.05. 2025</c:v>
                </c:pt>
                <c:pt idx="4">
                  <c:v>на 01.06. 2025</c:v>
                </c:pt>
                <c:pt idx="5">
                  <c:v>на 01.07. 2025</c:v>
                </c:pt>
                <c:pt idx="6">
                  <c:v>на 01.08. 2025</c:v>
                </c:pt>
                <c:pt idx="7">
                  <c:v>на 01.09. 2025</c:v>
                </c:pt>
                <c:pt idx="8">
                  <c:v>на 01.10. 2025</c:v>
                </c:pt>
                <c:pt idx="9">
                  <c:v>на 01.11. 2025</c:v>
                </c:pt>
                <c:pt idx="10">
                  <c:v>на 01.12. 2025</c:v>
                </c:pt>
                <c:pt idx="11">
                  <c:v>на 01.01. 2026</c:v>
                </c:pt>
              </c:strCache>
            </c:strRef>
          </c:cat>
          <c:val>
            <c:numRef>
              <c:f>Лист2!$B$2:$M$2</c:f>
              <c:numCache>
                <c:formatCode>General</c:formatCode>
                <c:ptCount val="12"/>
                <c:pt idx="0">
                  <c:v>64.5</c:v>
                </c:pt>
                <c:pt idx="1">
                  <c:v>143.6</c:v>
                </c:pt>
                <c:pt idx="2">
                  <c:v>223</c:v>
                </c:pt>
                <c:pt idx="3">
                  <c:v>361.8</c:v>
                </c:pt>
                <c:pt idx="4">
                  <c:v>448.4</c:v>
                </c:pt>
                <c:pt idx="5">
                  <c:v>546.4</c:v>
                </c:pt>
                <c:pt idx="6" formatCode="0.0">
                  <c:v>667.4</c:v>
                </c:pt>
                <c:pt idx="7" formatCode="0.0">
                  <c:v>797.6</c:v>
                </c:pt>
                <c:pt idx="8">
                  <c:v>913</c:v>
                </c:pt>
                <c:pt idx="9">
                  <c:v>1040.0999999999999</c:v>
                </c:pt>
                <c:pt idx="10">
                  <c:v>1102.5999999999999</c:v>
                </c:pt>
                <c:pt idx="11">
                  <c:v>1289.8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Лист2!$A$3</c:f>
              <c:strCache>
                <c:ptCount val="1"/>
                <c:pt idx="0">
                  <c:v>расходы</c:v>
                </c:pt>
              </c:strCache>
            </c:strRef>
          </c:tx>
          <c:cat>
            <c:strRef>
              <c:f>Лист2!$B$1:$M$1</c:f>
              <c:strCache>
                <c:ptCount val="12"/>
                <c:pt idx="0">
                  <c:v>на 01.02. 2025</c:v>
                </c:pt>
                <c:pt idx="1">
                  <c:v>на 01.03. 2025</c:v>
                </c:pt>
                <c:pt idx="2">
                  <c:v>на 01.04. 2025</c:v>
                </c:pt>
                <c:pt idx="3">
                  <c:v>на 01.05. 2025</c:v>
                </c:pt>
                <c:pt idx="4">
                  <c:v>на 01.06. 2025</c:v>
                </c:pt>
                <c:pt idx="5">
                  <c:v>на 01.07. 2025</c:v>
                </c:pt>
                <c:pt idx="6">
                  <c:v>на 01.08. 2025</c:v>
                </c:pt>
                <c:pt idx="7">
                  <c:v>на 01.09. 2025</c:v>
                </c:pt>
                <c:pt idx="8">
                  <c:v>на 01.10. 2025</c:v>
                </c:pt>
                <c:pt idx="9">
                  <c:v>на 01.11. 2025</c:v>
                </c:pt>
                <c:pt idx="10">
                  <c:v>на 01.12. 2025</c:v>
                </c:pt>
                <c:pt idx="11">
                  <c:v>на 01.01. 2026</c:v>
                </c:pt>
              </c:strCache>
            </c:strRef>
          </c:cat>
          <c:val>
            <c:numRef>
              <c:f>Лист2!$B$3:$M$3</c:f>
              <c:numCache>
                <c:formatCode>0.0</c:formatCode>
                <c:ptCount val="12"/>
                <c:pt idx="0" formatCode="General">
                  <c:v>71.900000000000006</c:v>
                </c:pt>
                <c:pt idx="1">
                  <c:v>127.8</c:v>
                </c:pt>
                <c:pt idx="2" formatCode="General">
                  <c:v>184.9</c:v>
                </c:pt>
                <c:pt idx="3" formatCode="General">
                  <c:v>279.3</c:v>
                </c:pt>
                <c:pt idx="4" formatCode="General">
                  <c:v>384.7</c:v>
                </c:pt>
                <c:pt idx="5" formatCode="General">
                  <c:v>450.5</c:v>
                </c:pt>
                <c:pt idx="6" formatCode="General">
                  <c:v>584.9</c:v>
                </c:pt>
                <c:pt idx="7" formatCode="General">
                  <c:v>761.4</c:v>
                </c:pt>
                <c:pt idx="8" formatCode="General">
                  <c:v>823</c:v>
                </c:pt>
                <c:pt idx="9" formatCode="General">
                  <c:v>987.7</c:v>
                </c:pt>
                <c:pt idx="10" formatCode="General">
                  <c:v>1044.4000000000001</c:v>
                </c:pt>
                <c:pt idx="11">
                  <c:v>1272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Лист2!$A$4</c:f>
              <c:strCache>
                <c:ptCount val="1"/>
                <c:pt idx="0">
                  <c:v>дефицит(-) /профицит(+)</c:v>
                </c:pt>
              </c:strCache>
            </c:strRef>
          </c:tx>
          <c:cat>
            <c:strRef>
              <c:f>Лист2!$B$1:$M$1</c:f>
              <c:strCache>
                <c:ptCount val="12"/>
                <c:pt idx="0">
                  <c:v>на 01.02. 2025</c:v>
                </c:pt>
                <c:pt idx="1">
                  <c:v>на 01.03. 2025</c:v>
                </c:pt>
                <c:pt idx="2">
                  <c:v>на 01.04. 2025</c:v>
                </c:pt>
                <c:pt idx="3">
                  <c:v>на 01.05. 2025</c:v>
                </c:pt>
                <c:pt idx="4">
                  <c:v>на 01.06. 2025</c:v>
                </c:pt>
                <c:pt idx="5">
                  <c:v>на 01.07. 2025</c:v>
                </c:pt>
                <c:pt idx="6">
                  <c:v>на 01.08. 2025</c:v>
                </c:pt>
                <c:pt idx="7">
                  <c:v>на 01.09. 2025</c:v>
                </c:pt>
                <c:pt idx="8">
                  <c:v>на 01.10. 2025</c:v>
                </c:pt>
                <c:pt idx="9">
                  <c:v>на 01.11. 2025</c:v>
                </c:pt>
                <c:pt idx="10">
                  <c:v>на 01.12. 2025</c:v>
                </c:pt>
                <c:pt idx="11">
                  <c:v>на 01.01. 2026</c:v>
                </c:pt>
              </c:strCache>
            </c:strRef>
          </c:cat>
          <c:val>
            <c:numRef>
              <c:f>Лист2!$B$4:$M$4</c:f>
              <c:numCache>
                <c:formatCode>General</c:formatCode>
                <c:ptCount val="12"/>
                <c:pt idx="0">
                  <c:v>-7.4000000000000057</c:v>
                </c:pt>
                <c:pt idx="1">
                  <c:v>15.799999999999997</c:v>
                </c:pt>
                <c:pt idx="2" formatCode="0.0">
                  <c:v>38.099999999999994</c:v>
                </c:pt>
                <c:pt idx="3">
                  <c:v>82.5</c:v>
                </c:pt>
                <c:pt idx="4">
                  <c:v>63.699999999999989</c:v>
                </c:pt>
                <c:pt idx="5">
                  <c:v>95.899999999999977</c:v>
                </c:pt>
                <c:pt idx="6">
                  <c:v>82.5</c:v>
                </c:pt>
                <c:pt idx="7">
                  <c:v>36.200000000000045</c:v>
                </c:pt>
                <c:pt idx="8" formatCode="0.0">
                  <c:v>90</c:v>
                </c:pt>
                <c:pt idx="9">
                  <c:v>52.399999999999864</c:v>
                </c:pt>
                <c:pt idx="10">
                  <c:v>58.199999999999818</c:v>
                </c:pt>
                <c:pt idx="11">
                  <c:v>17.799999999999955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379008"/>
        <c:axId val="86173568"/>
      </c:lineChart>
      <c:catAx>
        <c:axId val="30379008"/>
        <c:scaling>
          <c:orientation val="minMax"/>
        </c:scaling>
        <c:delete val="0"/>
        <c:axPos val="b"/>
        <c:majorTickMark val="none"/>
        <c:minorTickMark val="none"/>
        <c:tickLblPos val="nextTo"/>
        <c:crossAx val="86173568"/>
        <c:crosses val="autoZero"/>
        <c:auto val="1"/>
        <c:lblAlgn val="ctr"/>
        <c:lblOffset val="100"/>
        <c:noMultiLvlLbl val="0"/>
      </c:catAx>
      <c:valAx>
        <c:axId val="861735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037900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Лист2!$A$9</c:f>
              <c:strCache>
                <c:ptCount val="1"/>
                <c:pt idx="0">
                  <c:v>в т.ч. налоговые и неналоговые доходы</c:v>
                </c:pt>
              </c:strCache>
            </c:strRef>
          </c:tx>
          <c:cat>
            <c:strRef>
              <c:f>Лист2!$B$8:$M$8</c:f>
              <c:strCache>
                <c:ptCount val="12"/>
                <c:pt idx="0">
                  <c:v>на 01.02. 2025</c:v>
                </c:pt>
                <c:pt idx="1">
                  <c:v>на 01.03. 2025</c:v>
                </c:pt>
                <c:pt idx="2">
                  <c:v>на 01.04. 2025</c:v>
                </c:pt>
                <c:pt idx="3">
                  <c:v>на 01.05. 2025</c:v>
                </c:pt>
                <c:pt idx="4">
                  <c:v>на 01.06. 2025</c:v>
                </c:pt>
                <c:pt idx="5">
                  <c:v>на 01.07. 2025</c:v>
                </c:pt>
                <c:pt idx="6">
                  <c:v>на 01.08. 2025</c:v>
                </c:pt>
                <c:pt idx="7">
                  <c:v>на 01.09. 2025</c:v>
                </c:pt>
                <c:pt idx="8">
                  <c:v>на 01.10. 2025</c:v>
                </c:pt>
                <c:pt idx="9">
                  <c:v>на 01.11. 2025</c:v>
                </c:pt>
                <c:pt idx="10">
                  <c:v>на 01.12. 2025</c:v>
                </c:pt>
                <c:pt idx="11">
                  <c:v>на 01.01. 2026</c:v>
                </c:pt>
              </c:strCache>
            </c:strRef>
          </c:cat>
          <c:val>
            <c:numRef>
              <c:f>Лист2!$B$9:$M$9</c:f>
              <c:numCache>
                <c:formatCode>General</c:formatCode>
                <c:ptCount val="12"/>
                <c:pt idx="0" formatCode="0.0">
                  <c:v>11.7</c:v>
                </c:pt>
                <c:pt idx="1">
                  <c:v>29.5</c:v>
                </c:pt>
                <c:pt idx="2">
                  <c:v>51.6</c:v>
                </c:pt>
                <c:pt idx="3">
                  <c:v>79.400000000000006</c:v>
                </c:pt>
                <c:pt idx="4" formatCode="0.0">
                  <c:v>99.2</c:v>
                </c:pt>
                <c:pt idx="5">
                  <c:v>122.3</c:v>
                </c:pt>
                <c:pt idx="6">
                  <c:v>152.6</c:v>
                </c:pt>
                <c:pt idx="7">
                  <c:v>174.3</c:v>
                </c:pt>
                <c:pt idx="8">
                  <c:v>196.6</c:v>
                </c:pt>
                <c:pt idx="9">
                  <c:v>223.2</c:v>
                </c:pt>
                <c:pt idx="10">
                  <c:v>249.6</c:v>
                </c:pt>
                <c:pt idx="11">
                  <c:v>289.2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278656"/>
        <c:axId val="40286080"/>
      </c:lineChart>
      <c:catAx>
        <c:axId val="40278656"/>
        <c:scaling>
          <c:orientation val="minMax"/>
        </c:scaling>
        <c:delete val="0"/>
        <c:axPos val="b"/>
        <c:majorTickMark val="none"/>
        <c:minorTickMark val="none"/>
        <c:tickLblPos val="nextTo"/>
        <c:crossAx val="40286080"/>
        <c:crosses val="autoZero"/>
        <c:auto val="1"/>
        <c:lblAlgn val="ctr"/>
        <c:lblOffset val="100"/>
        <c:noMultiLvlLbl val="0"/>
      </c:catAx>
      <c:valAx>
        <c:axId val="40286080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4027865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Лист2!$A$13</c:f>
              <c:strCache>
                <c:ptCount val="1"/>
                <c:pt idx="0">
                  <c:v>объем муниципального долга (муниципального долга нет)</c:v>
                </c:pt>
              </c:strCache>
            </c:strRef>
          </c:tx>
          <c:cat>
            <c:strRef>
              <c:f>Лист2!$B$12:$M$12</c:f>
              <c:strCache>
                <c:ptCount val="12"/>
                <c:pt idx="0">
                  <c:v>на 01.02. 2025</c:v>
                </c:pt>
                <c:pt idx="1">
                  <c:v>на 01.03. 2025</c:v>
                </c:pt>
                <c:pt idx="2">
                  <c:v>на 01.04. 2025</c:v>
                </c:pt>
                <c:pt idx="3">
                  <c:v>на 01.05. 2025</c:v>
                </c:pt>
                <c:pt idx="4">
                  <c:v>на 01.06. 2025</c:v>
                </c:pt>
                <c:pt idx="5">
                  <c:v>на 01.07. 2025</c:v>
                </c:pt>
                <c:pt idx="6">
                  <c:v>на 01.08. 2025</c:v>
                </c:pt>
                <c:pt idx="7">
                  <c:v>на 01.09. 2025</c:v>
                </c:pt>
                <c:pt idx="8">
                  <c:v>на 01.10. 2025</c:v>
                </c:pt>
                <c:pt idx="9">
                  <c:v>на 01.11. 2025</c:v>
                </c:pt>
                <c:pt idx="10">
                  <c:v>на 01.12. 2025</c:v>
                </c:pt>
                <c:pt idx="11">
                  <c:v>на 01.01. 2026</c:v>
                </c:pt>
              </c:strCache>
            </c:strRef>
          </c:cat>
          <c:val>
            <c:numRef>
              <c:f>Лист2!$B$13:$M$13</c:f>
              <c:numCache>
                <c:formatCode>0.0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454528"/>
        <c:axId val="30456064"/>
      </c:lineChart>
      <c:catAx>
        <c:axId val="30454528"/>
        <c:scaling>
          <c:orientation val="minMax"/>
        </c:scaling>
        <c:delete val="0"/>
        <c:axPos val="b"/>
        <c:majorTickMark val="none"/>
        <c:minorTickMark val="none"/>
        <c:tickLblPos val="nextTo"/>
        <c:crossAx val="30456064"/>
        <c:crosses val="autoZero"/>
        <c:auto val="1"/>
        <c:lblAlgn val="ctr"/>
        <c:lblOffset val="100"/>
        <c:noMultiLvlLbl val="0"/>
      </c:catAx>
      <c:valAx>
        <c:axId val="30456064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3045452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zero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E8C02D0-2306-49DA-BE2D-306BA9AB1D0A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6280016"/>
            <a:ext cx="885698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Муниципальный долг </a:t>
            </a:r>
            <a:r>
              <a:rPr lang="ru-RU" sz="11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Ветлужского муниципального района </a:t>
            </a:r>
            <a:r>
              <a:rPr lang="ru-RU" sz="1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в бюджете не </a:t>
            </a:r>
            <a:r>
              <a:rPr lang="ru-RU" sz="11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предусмотрен</a:t>
            </a:r>
            <a:r>
              <a:rPr lang="ru-RU" sz="1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, по состоянию на </a:t>
            </a:r>
            <a:r>
              <a:rPr lang="ru-RU" sz="11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01.01.2025года отсутствует, Просроченная кредиторская задолженность по состоянию на 01.01.2025 года отсутствует</a:t>
            </a:r>
            <a:endParaRPr lang="ru-RU" sz="11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16632"/>
            <a:ext cx="8856984" cy="738664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ru-RU" sz="1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Основные характеристики исполнения бюджета Ветлужского муниципального округа 2025 год, млн. рублей</a:t>
            </a:r>
            <a:endParaRPr lang="ru-RU" sz="1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571895"/>
              </p:ext>
            </p:extLst>
          </p:nvPr>
        </p:nvGraphicFramePr>
        <p:xfrm>
          <a:off x="179512" y="842081"/>
          <a:ext cx="8712968" cy="17948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6743845"/>
              </p:ext>
            </p:extLst>
          </p:nvPr>
        </p:nvGraphicFramePr>
        <p:xfrm>
          <a:off x="107504" y="2636912"/>
          <a:ext cx="8820980" cy="1947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6976663"/>
              </p:ext>
            </p:extLst>
          </p:nvPr>
        </p:nvGraphicFramePr>
        <p:xfrm>
          <a:off x="251520" y="4653136"/>
          <a:ext cx="8712968" cy="1626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9336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934</TotalTime>
  <Words>53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Gruzdeva</dc:creator>
  <cp:lastModifiedBy>Gruzdeva</cp:lastModifiedBy>
  <cp:revision>44</cp:revision>
  <dcterms:created xsi:type="dcterms:W3CDTF">2022-03-28T08:02:53Z</dcterms:created>
  <dcterms:modified xsi:type="dcterms:W3CDTF">2026-01-29T08:44:53Z</dcterms:modified>
</cp:coreProperties>
</file>